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72" r:id="rId11"/>
    <p:sldId id="274" r:id="rId12"/>
    <p:sldId id="273" r:id="rId13"/>
    <p:sldId id="276" r:id="rId14"/>
    <p:sldId id="275" r:id="rId15"/>
    <p:sldId id="277" r:id="rId16"/>
    <p:sldId id="279" r:id="rId17"/>
    <p:sldId id="278" r:id="rId18"/>
    <p:sldId id="280" r:id="rId19"/>
    <p:sldId id="281" r:id="rId20"/>
    <p:sldId id="282" r:id="rId21"/>
    <p:sldId id="283" r:id="rId22"/>
    <p:sldId id="313" r:id="rId23"/>
    <p:sldId id="294" r:id="rId24"/>
    <p:sldId id="284" r:id="rId25"/>
    <p:sldId id="293" r:id="rId26"/>
    <p:sldId id="285" r:id="rId27"/>
    <p:sldId id="286" r:id="rId28"/>
    <p:sldId id="288" r:id="rId29"/>
    <p:sldId id="295" r:id="rId30"/>
    <p:sldId id="287" r:id="rId31"/>
    <p:sldId id="289" r:id="rId32"/>
    <p:sldId id="296" r:id="rId33"/>
    <p:sldId id="290" r:id="rId34"/>
    <p:sldId id="291" r:id="rId35"/>
    <p:sldId id="292" r:id="rId36"/>
    <p:sldId id="297" r:id="rId37"/>
    <p:sldId id="298" r:id="rId38"/>
    <p:sldId id="299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4B5-17F0-8CB5-9134-5019ED137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BC236-EC19-C76C-979B-CE0C64C4F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8AB3-FD75-505A-20C1-E7D7E92C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E456-6935-57D8-FE08-066C157F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B530-D4C7-6000-DA1A-C5F623C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440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C42-12F8-A2E5-D099-76BCC69A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F8019-888E-D8BD-D296-09309EF2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1341B-7A9B-9FE7-78D4-A003A41C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74C4-9DEE-67C4-9E12-1FF2E19D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494E-D6E4-E4F5-CA82-74989D05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4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45099-49E5-EA26-CE6E-E05BCC676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F4B7A-AAF9-7A4E-DCEB-64709D353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EE01-1179-E263-8CDD-9F502EC7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FC8F-09E6-3E2F-974D-E61173FB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BED35-3EBF-14D1-7270-0DAC04F2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260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635D-2532-8F25-B4CA-E181F399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8FCA-212B-7DCF-B0F2-9B174F492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CCBE-5E3C-709F-CE2B-E828CF05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764D7-649E-800C-A945-CCBA99C9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D7B4-B572-2820-F21A-FB00479B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21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7BB0-913E-402D-9082-8B1F01B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3592B-7C0C-36A3-AC3F-594F5528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5985D-FE90-4F90-F72C-CD975036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24709-56B6-8F34-CD7D-D9C35CD5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E955A-0128-EB67-780B-339C9F1C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537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DE51-28C1-F987-C7E6-B7789B90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245D-F086-DA04-379A-C6D5E9049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00F71-FB1E-FE1B-60D1-1D7639E9F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022E5-0BC0-DDAC-EED4-8CB9069F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8E83D-6851-1152-AEC3-F389E1BF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1FF6-653F-D530-C1B8-5CBAD52C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40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D015-CA9B-A160-A18C-5671DB58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2E2C-7D5E-8163-A3B8-B2AA3D57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5FE0-A7A6-FE40-828A-BA8F86A2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7B986-CD26-5439-2BE7-635502EFB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CBD69-348F-8D9B-C3FA-D636DF0CD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C0AB7-DED9-1DD4-44C6-08082E43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2E19-609F-7232-4B86-50329F2E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E8DA-66AC-167A-BE03-E3688858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08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0923-7517-0E4F-8172-28FEA6EF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CE366-FE63-7746-532F-98D5FF61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A37-FF30-7BB9-D17C-D75DBA22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6F8E-136D-CC8D-5B42-F0459FE8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37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FE41C-58BD-2C93-1141-BD4C297B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76736-A331-020E-1FA6-53F439F4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E71-7ED6-8BEF-4E49-FFF1AD8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2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DF43-44BE-FBE6-A6BE-557BC6DA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59BC-B3FA-C850-FC6A-4EE11A3E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A4867-2D48-6103-4A1D-E5529BF83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B3DF0-CFBC-002B-BF2A-399193A1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92237-74DA-1122-D463-4C5C073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F50E6-AC6D-11D6-ECC3-8333537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20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9579-8732-973C-766C-36A0E33F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4DB2F-DC18-62B4-081A-08A4BD6F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92AEB-CBFA-14D2-8638-ED493223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92EF-F72A-4C3A-D1AD-DBBAB9D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5BB1-21BD-E3F7-482D-81DF0155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B0336-C683-5F59-D593-899FBB21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67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6EF9E-83C1-7C10-0627-579645FA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A4589-69A2-CE38-BFA8-154AF13E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5CA-D024-4C5A-4899-7ED347D7C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3707-85C5-4B0B-B39A-CBB72EF95C5F}" type="datetimeFigureOut">
              <a:rPr lang="en-SG" smtClean="0"/>
              <a:t>14/5/2024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2465-EEB6-7D50-17A4-F00C085B2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8BD8-A49A-E3B6-E845-D6D85D5FF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99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6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4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4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64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C2FD4E5B-0800-965B-66F7-09EEAB7DB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801" y="4663298"/>
            <a:ext cx="1440000" cy="1447423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BAD112-CDA6-0A34-C911-6E6D2153C02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9983330" y="3988469"/>
            <a:ext cx="976471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710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8D5BA-169B-8DCF-EAAA-F5A1E3E2577C}"/>
              </a:ext>
            </a:extLst>
          </p:cNvPr>
          <p:cNvSpPr txBox="1"/>
          <p:nvPr/>
        </p:nvSpPr>
        <p:spPr>
          <a:xfrm>
            <a:off x="4884769" y="1993026"/>
            <a:ext cx="242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f = h +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2155524" y="3614794"/>
            <a:ext cx="7880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</a:rPr>
              <a:t>h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 (heuristic cost) is the estimated distance from the current configuration to the goal configuration, and g is the number of nodes traversed from the start configuration to the current configuration. 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The objective of the search is to </a:t>
            </a:r>
            <a:r>
              <a:rPr lang="en-US" sz="2400" dirty="0" err="1">
                <a:solidFill>
                  <a:schemeClr val="bg1"/>
                </a:solidFill>
              </a:rPr>
              <a:t>minimise</a:t>
            </a:r>
            <a:r>
              <a:rPr lang="en-US" sz="2400" dirty="0">
                <a:solidFill>
                  <a:schemeClr val="bg1"/>
                </a:solidFill>
              </a:rPr>
              <a:t> the total cost </a:t>
            </a:r>
            <a:r>
              <a:rPr lang="en-US" sz="2400" b="1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1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1515373" y="3657925"/>
            <a:ext cx="9161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diagram above shows the heuristic cost for a specific tile configuration based on the Manhattan Distance function.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730A4-1E6E-0D2F-19DC-8CEEDBCA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974986"/>
            <a:ext cx="11166764" cy="2161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0BB96-FE84-697D-C5EF-AAF5F775A694}"/>
              </a:ext>
            </a:extLst>
          </p:cNvPr>
          <p:cNvSpPr txBox="1"/>
          <p:nvPr/>
        </p:nvSpPr>
        <p:spPr>
          <a:xfrm>
            <a:off x="1109931" y="4829687"/>
            <a:ext cx="9972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Manhattan distance heuristic is used for its simplicity and ability to estimate the number of moves required to bring a given puzzle state to the solution state. Manhattan distance is computed by the sum of the distances of each tile from where it should belong.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6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1515373" y="5052017"/>
            <a:ext cx="9161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diagram above shows the heuristic cost for a specific tile configuration based on the Manhattan Distance function.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730A4-1E6E-0D2F-19DC-8CEEDBCA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2148466"/>
            <a:ext cx="11166764" cy="21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25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55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4DC578-93FB-ADCB-43D5-EACB3886366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9" name="Picture 8" descr="A screenshot of a game&#10;&#10;Description automatically generated">
              <a:extLst>
                <a:ext uri="{FF2B5EF4-FFF2-40B4-BE49-F238E27FC236}">
                  <a16:creationId xmlns:a16="http://schemas.microsoft.com/office/drawing/2014/main" id="{AF349092-7091-6FF4-222E-DF26C84B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7E13E-B5E7-5A9D-60CD-0FEEDB95A933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74FF28-6E0D-6581-5F78-5DEB3A262422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5E0DE3-AA11-196A-0A58-02042A338398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37D873-3EFB-1768-F798-4A731FC6C29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103442-0667-CBFD-614F-FF7ECA3FC9DE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8C56B-FE7F-410F-C7F8-FE93D20134F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F95B27-E508-0472-DC26-95998B9B76DE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D8AD34-0235-61A5-A888-3D088A8BD238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6319FE-8081-09AE-9E18-5544DEF9AFF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4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621E16-BC19-1F80-071C-16DF4017D849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988A56CD-B52D-D454-A8E1-820029D0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C0EAB-9C9C-CE78-C61C-E82C969ED4BB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26B229-8548-4CC2-F21A-282027ED59D7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35DF1-D6BE-BC42-5B4F-3364C86F4D92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6602B-C24F-3BF5-80A0-6C2F1E777BC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01893C-EB35-0B9D-980A-74D24FAA0211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12833-C87E-306D-0661-233E58B1AC98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449558-E9D5-01D3-2ECD-9A9D40186A8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F87BC8-9AC9-6146-ED45-2A5AE7E0AC3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A0B61-4E9D-7A20-D7B0-8FE1DD127FDE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4846864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762355-3C65-87D0-980A-D1187C2A07F8}"/>
              </a:ext>
            </a:extLst>
          </p:cNvPr>
          <p:cNvSpPr txBox="1"/>
          <p:nvPr/>
        </p:nvSpPr>
        <p:spPr>
          <a:xfrm>
            <a:off x="8656184" y="1666194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3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06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24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48329-4B22-8DC4-69E5-114D64D7AD61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3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2768F4-C8B9-4037-806F-DE45CE63F94C}"/>
              </a:ext>
            </a:extLst>
          </p:cNvPr>
          <p:cNvCxnSpPr>
            <a:cxnSpLocks/>
          </p:cNvCxnSpPr>
          <p:nvPr/>
        </p:nvCxnSpPr>
        <p:spPr>
          <a:xfrm>
            <a:off x="3973550" y="5802274"/>
            <a:ext cx="424489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0AF7B9-F8B2-214D-DE2C-BD26489A17E4}"/>
              </a:ext>
            </a:extLst>
          </p:cNvPr>
          <p:cNvSpPr txBox="1"/>
          <p:nvPr/>
        </p:nvSpPr>
        <p:spPr>
          <a:xfrm>
            <a:off x="5983856" y="58022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13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564B503-F943-6181-5938-4721FF7A43D1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D9B3324E-23DE-5FC0-18FC-42C30F098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9BB582-C931-98EA-47BE-D59864FD0BD6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15C37-27AF-37DE-C76A-7EA4EBF1BB58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D0CC6D-FFBF-985C-EDEE-C0A85126639E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40756-3D3C-CB86-EF1A-70728623AD2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4A8C41-362C-CB0B-4A78-0028D0410FE4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D3918-40E6-A603-7DD1-F9A27624661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C5994-2293-4BCB-68B1-B4E924A57D3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4A050-E13B-6261-CA3B-20B26DBD66A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CA7BC-86ED-8A6A-75B4-EEE27B05AC24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BD69D-BC09-DAA5-3B10-BF119CF495BE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4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6117771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34843-77FF-6DD0-C9D6-537F8A6DA003}"/>
              </a:ext>
            </a:extLst>
          </p:cNvPr>
          <p:cNvCxnSpPr>
            <a:cxnSpLocks/>
          </p:cNvCxnSpPr>
          <p:nvPr/>
        </p:nvCxnSpPr>
        <p:spPr>
          <a:xfrm flipH="1">
            <a:off x="4849586" y="2163536"/>
            <a:ext cx="12246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64349" y="2163536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2, 4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364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58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6985FA-B97D-6E79-0699-1179864887FD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7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CD26EF-964F-82B9-93E0-D9596FBD6D05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2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 flipV="1">
            <a:off x="4947557" y="3505301"/>
            <a:ext cx="0" cy="12299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072200-93DD-E7CB-DD41-F4559663E9B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3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27FC7D9-4B78-8F7A-53C3-0E3168848325}"/>
              </a:ext>
            </a:extLst>
          </p:cNvPr>
          <p:cNvSpPr/>
          <p:nvPr/>
        </p:nvSpPr>
        <p:spPr>
          <a:xfrm>
            <a:off x="4153787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6720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923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7379855" y="4775199"/>
            <a:ext cx="988291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525164" y="4421256"/>
            <a:ext cx="297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Blank Square</a:t>
            </a:r>
          </a:p>
        </p:txBody>
      </p:sp>
    </p:spTree>
    <p:extLst>
      <p:ext uri="{BB962C8B-B14F-4D97-AF65-F5344CB8AC3E}">
        <p14:creationId xmlns:p14="http://schemas.microsoft.com/office/powerpoint/2010/main" val="2470778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3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8861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4642710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9306" y="5107694"/>
            <a:ext cx="40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5" y="4223955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53" y="5165491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711" y="2832157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306" y="469875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625" y="1423909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3285435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873443"/>
            <a:ext cx="401044" cy="396000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41A6C722-FD44-50F7-8DA0-B40DF3FBD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74" y="1482209"/>
            <a:ext cx="3942251" cy="38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4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21" y="512639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521" y="3755800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521" y="3282419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01C4EF-A8AA-B3F6-F1CA-90C19926D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1" y="1485901"/>
            <a:ext cx="3878580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7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328973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D4C0B-F5F9-F698-5AB0-1C9532E24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660" y="1455741"/>
            <a:ext cx="3914357" cy="38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4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223" y="328973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281925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5944FB-F322-3C16-E125-0F47D93C7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5858" y="1493805"/>
            <a:ext cx="3904669" cy="38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1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0AB5E-A6D7-56E6-EEB2-A0BB69E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98F7-55C2-BB67-32FE-2928C93808B4}"/>
              </a:ext>
            </a:extLst>
          </p:cNvPr>
          <p:cNvCxnSpPr/>
          <p:nvPr/>
        </p:nvCxnSpPr>
        <p:spPr>
          <a:xfrm flipV="1">
            <a:off x="2808514" y="1918607"/>
            <a:ext cx="7421336" cy="31922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70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0AB5E-A6D7-56E6-EEB2-A0BB69E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98F7-55C2-BB67-32FE-2928C93808B4}"/>
              </a:ext>
            </a:extLst>
          </p:cNvPr>
          <p:cNvCxnSpPr>
            <a:cxnSpLocks/>
          </p:cNvCxnSpPr>
          <p:nvPr/>
        </p:nvCxnSpPr>
        <p:spPr>
          <a:xfrm flipV="1">
            <a:off x="1371600" y="2139043"/>
            <a:ext cx="7666264" cy="1401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B73DFD-5EBB-0625-083D-070B7F4D7D00}"/>
              </a:ext>
            </a:extLst>
          </p:cNvPr>
          <p:cNvSpPr/>
          <p:nvPr/>
        </p:nvSpPr>
        <p:spPr>
          <a:xfrm>
            <a:off x="310243" y="2233613"/>
            <a:ext cx="1061357" cy="1095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37865" y="2068965"/>
            <a:ext cx="2971800" cy="1401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1177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0AB5E-A6D7-56E6-EEB2-A0BB69E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98F7-55C2-BB67-32FE-2928C93808B4}"/>
              </a:ext>
            </a:extLst>
          </p:cNvPr>
          <p:cNvCxnSpPr>
            <a:cxnSpLocks/>
          </p:cNvCxnSpPr>
          <p:nvPr/>
        </p:nvCxnSpPr>
        <p:spPr>
          <a:xfrm flipV="1">
            <a:off x="1428750" y="2271543"/>
            <a:ext cx="7609114" cy="1325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B73DFD-5EBB-0625-083D-070B7F4D7D00}"/>
              </a:ext>
            </a:extLst>
          </p:cNvPr>
          <p:cNvSpPr/>
          <p:nvPr/>
        </p:nvSpPr>
        <p:spPr>
          <a:xfrm>
            <a:off x="310243" y="2349276"/>
            <a:ext cx="1061357" cy="1095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37864" y="2201465"/>
            <a:ext cx="2971800" cy="1401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7369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F51386-8756-9E20-84BB-D0FBC687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C98F7-55C2-BB67-32FE-2928C93808B4}"/>
              </a:ext>
            </a:extLst>
          </p:cNvPr>
          <p:cNvCxnSpPr>
            <a:cxnSpLocks/>
          </p:cNvCxnSpPr>
          <p:nvPr/>
        </p:nvCxnSpPr>
        <p:spPr>
          <a:xfrm flipV="1">
            <a:off x="4065814" y="2499360"/>
            <a:ext cx="4902926" cy="30523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B73DFD-5EBB-0625-083D-070B7F4D7D00}"/>
              </a:ext>
            </a:extLst>
          </p:cNvPr>
          <p:cNvSpPr/>
          <p:nvPr/>
        </p:nvSpPr>
        <p:spPr>
          <a:xfrm>
            <a:off x="2343151" y="5157791"/>
            <a:ext cx="1649185" cy="8429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37864" y="1912620"/>
            <a:ext cx="2971800" cy="12039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9FE07-7021-F703-489A-7E1924428682}"/>
              </a:ext>
            </a:extLst>
          </p:cNvPr>
          <p:cNvSpPr/>
          <p:nvPr/>
        </p:nvSpPr>
        <p:spPr>
          <a:xfrm>
            <a:off x="34925" y="5616575"/>
            <a:ext cx="2234748" cy="1028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4060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1B3B4-9442-737D-166B-157018A5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42218" y="4480560"/>
            <a:ext cx="3065418" cy="5943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605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4900C0-CB1D-A6BF-61A6-F2A4B43A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42218" y="4480560"/>
            <a:ext cx="3065418" cy="5943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0454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531EA-0D62-D4FC-5456-35E234CF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42218" y="4480560"/>
            <a:ext cx="3065418" cy="5943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6075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146C0-1501-500B-1AC1-F4BBB8FB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392C09-DFD6-977B-0F06-914A6416B1C7}"/>
              </a:ext>
            </a:extLst>
          </p:cNvPr>
          <p:cNvSpPr/>
          <p:nvPr/>
        </p:nvSpPr>
        <p:spPr>
          <a:xfrm>
            <a:off x="9042218" y="4480560"/>
            <a:ext cx="3065418" cy="5943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27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F57B57EE-EC58-F6D9-2B66-B6BDCF3EE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6" y="1431355"/>
            <a:ext cx="3967879" cy="3995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07B01-BB74-D55D-114E-B26655E0A4DB}"/>
              </a:ext>
            </a:extLst>
          </p:cNvPr>
          <p:cNvSpPr txBox="1"/>
          <p:nvPr/>
        </p:nvSpPr>
        <p:spPr>
          <a:xfrm>
            <a:off x="6997201" y="5659679"/>
            <a:ext cx="361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Final/Goal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67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BF1C-6559-F5CF-7AC1-A303C5D196B1}"/>
              </a:ext>
            </a:extLst>
          </p:cNvPr>
          <p:cNvSpPr txBox="1"/>
          <p:nvPr/>
        </p:nvSpPr>
        <p:spPr>
          <a:xfrm>
            <a:off x="1940944" y="3136613"/>
            <a:ext cx="443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chemeClr val="bg1"/>
                </a:solidFill>
              </a:rPr>
              <a:t>Solvable problem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/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32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𝟏𝟖𝟏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𝟒𝟒𝟎</m:t>
                    </m:r>
                  </m:oMath>
                </a14:m>
                <a:endParaRPr lang="en-SG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blipFill>
                <a:blip r:embed="rId2"/>
                <a:stretch>
                  <a:fillRect l="-9193" b="-205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12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828</Words>
  <Application>Microsoft Office PowerPoint</Application>
  <PresentationFormat>Widescreen</PresentationFormat>
  <Paragraphs>367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Proxima Nova</vt:lpstr>
      <vt:lpstr>Arial</vt:lpstr>
      <vt:lpstr>Calibri</vt:lpstr>
      <vt:lpstr>Calibri Light</vt:lpstr>
      <vt:lpstr>Cambria Math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 AKHTAR (TP)</dc:creator>
  <cp:lastModifiedBy>Shamim AKHTAR (TP)</cp:lastModifiedBy>
  <cp:revision>8</cp:revision>
  <dcterms:created xsi:type="dcterms:W3CDTF">2024-05-08T04:27:38Z</dcterms:created>
  <dcterms:modified xsi:type="dcterms:W3CDTF">2024-05-14T16:04:53Z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2024-05-08T04:30:31Z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6b8996ca-5bff-4ca9-aa97-1d7311a3a2e5</vt:lpwstr>
  </property>
  <property fmtid="{D5CDD505-2E9C-101B-9397-08002B2CF9AE}" pid="8" name="MSIP_Label_d528611d-fe69-484f-b56b-0db8a0d79612_ContentBits">
    <vt:lpwstr>0</vt:lpwstr>
  </property>
</Properties>
</file>